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FB1B48-B9EB-44D6-96E5-12C303AB87C7}">
  <a:tblStyle styleId="{B5FB1B48-B9EB-44D6-96E5-12C303AB87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bf82cf3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2cbf82cf3e0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7a5e486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f7a5e4867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7a5e4867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f7a5e48673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7a5e4867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f7a5e48673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7a5e486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f7a5e48673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bf82cf3e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cbf82cf3e0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7ab2220f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f7ab2220f8_0_2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bf82cf3e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cbf82cf3e0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5944ae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f5944aebf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79e58b8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f79e58b8f9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d001acb5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cd001acb59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bf82cf3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cbf82cf3e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79e58b8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f79e58b8f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5961389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f59613899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59613899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f59613899b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5944aeb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f5944aebf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7ab2220f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f7ab2220f8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7ab2220f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f7ab2220f8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7ab2220f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f7ab2220f8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7ab2220f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f7ab2220f8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bf82cf3e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cbf82cf3e0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5944aebf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5944aebf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bf82cf3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cbf82cf3e0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5944aebf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f5944aebf3_1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7ab2220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f7ab2220f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5944aebf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f5944aebf3_1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7ab2220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f7ab2220f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7ab2220f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f7ab2220f8_0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7ab2220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f7ab2220f8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0065" y="274243"/>
            <a:ext cx="82038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5861" y="975436"/>
            <a:ext cx="5528400" cy="26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33.png"/><Relationship Id="rId6" Type="http://schemas.openxmlformats.org/officeDocument/2006/relationships/image" Target="../media/image19.png"/><Relationship Id="rId7" Type="http://schemas.openxmlformats.org/officeDocument/2006/relationships/image" Target="../media/image39.png"/><Relationship Id="rId8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7532" y="4582175"/>
            <a:ext cx="1646462" cy="56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4533150" y="1778450"/>
            <a:ext cx="4189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Internet das Coisas</a:t>
            </a:r>
            <a:endParaRPr b="0" sz="2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0" y="9"/>
            <a:ext cx="6857998" cy="5143492"/>
            <a:chOff x="0" y="12"/>
            <a:chExt cx="9143997" cy="6857989"/>
          </a:xfrm>
        </p:grpSpPr>
        <p:pic>
          <p:nvPicPr>
            <p:cNvPr id="63" name="Google Shape;63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89001"/>
              <a:ext cx="4052164" cy="666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80358" y="12"/>
              <a:ext cx="5363639" cy="906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14"/>
          <p:cNvSpPr txBox="1"/>
          <p:nvPr/>
        </p:nvSpPr>
        <p:spPr>
          <a:xfrm>
            <a:off x="5835600" y="2654563"/>
            <a:ext cx="3072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065" marR="508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Gerência e Mobilidade em Redes</a:t>
            </a: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508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508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Acadêmicos: Lucas Martins Dallabeneta, Victor Eduardo Requia e </a:t>
            </a: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Vitor Melchioretto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508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Professor: Adriano Fiorese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18/04/2024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775" y="2250000"/>
            <a:ext cx="2535750" cy="25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396505" y="4850280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Dispositivos </a:t>
            </a:r>
            <a:r>
              <a:rPr lang="pt-BR" sz="2400"/>
              <a:t>IoT convencionais</a:t>
            </a:r>
            <a:endParaRPr sz="2400"/>
          </a:p>
        </p:txBody>
      </p:sp>
      <p:sp>
        <p:nvSpPr>
          <p:cNvPr id="154" name="Google Shape;154;p23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675" y="928275"/>
            <a:ext cx="1750050" cy="16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175" y="2744113"/>
            <a:ext cx="1370325" cy="13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865700" y="3971738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echo dot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851352" y="2482650"/>
            <a:ext cx="158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apple watch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460950" y="4093325"/>
            <a:ext cx="137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smart TV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5438" y="990625"/>
            <a:ext cx="1661375" cy="16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3807225" y="656450"/>
            <a:ext cx="184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smartphone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0275" y="898523"/>
            <a:ext cx="1845600" cy="18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5760275" y="602538"/>
            <a:ext cx="184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aspirador de pó robô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475" y="2669796"/>
            <a:ext cx="2224624" cy="167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275" y="2219325"/>
            <a:ext cx="2010326" cy="201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9450" y="754500"/>
            <a:ext cx="1845600" cy="18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6396505" y="4850280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3" name="Google Shape;173;p24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Sensores para</a:t>
            </a:r>
            <a:r>
              <a:rPr lang="pt-BR" sz="2400"/>
              <a:t> desenvolvimento IoT</a:t>
            </a:r>
            <a:endParaRPr sz="2400"/>
          </a:p>
        </p:txBody>
      </p:sp>
      <p:sp>
        <p:nvSpPr>
          <p:cNvPr id="174" name="Google Shape;174;p24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24"/>
          <p:cNvSpPr txBox="1"/>
          <p:nvPr/>
        </p:nvSpPr>
        <p:spPr>
          <a:xfrm>
            <a:off x="4585900" y="4041650"/>
            <a:ext cx="165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sensor de gás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2435075" y="2148050"/>
            <a:ext cx="157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sensor NPK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4270656" y="895225"/>
            <a:ext cx="27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sensor de </a:t>
            </a:r>
            <a:r>
              <a:rPr lang="pt-BR" sz="1800">
                <a:solidFill>
                  <a:schemeClr val="dk2"/>
                </a:solidFill>
              </a:rPr>
              <a:t>luminosidade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0650" y="895225"/>
            <a:ext cx="2178075" cy="21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1608238" y="3880288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sensor de movimento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396505" y="4850280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Plataformas de desenvolvimento IoT</a:t>
            </a:r>
            <a:endParaRPr sz="2400"/>
          </a:p>
        </p:txBody>
      </p:sp>
      <p:sp>
        <p:nvSpPr>
          <p:cNvPr id="187" name="Google Shape;187;p25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" name="Google Shape;188;p25"/>
          <p:cNvSpPr txBox="1"/>
          <p:nvPr/>
        </p:nvSpPr>
        <p:spPr>
          <a:xfrm>
            <a:off x="4213275" y="4041050"/>
            <a:ext cx="14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raspberrypi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350" y="765550"/>
            <a:ext cx="2029275" cy="20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675" y="2794824"/>
            <a:ext cx="2178087" cy="128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800" y="2444273"/>
            <a:ext cx="1801356" cy="180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2345876" y="2333200"/>
            <a:ext cx="105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esp32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330750" y="3996463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arduino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9024" y="976223"/>
            <a:ext cx="1801356" cy="180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3922938" y="852750"/>
            <a:ext cx="184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nodeMCU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0550" y="1110200"/>
            <a:ext cx="1561700" cy="15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6632250" y="2522513"/>
            <a:ext cx="114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lora32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6316305" y="47191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04" name="Google Shape;204;p26"/>
          <p:cNvSpPr txBox="1"/>
          <p:nvPr>
            <p:ph type="title"/>
          </p:nvPr>
        </p:nvSpPr>
        <p:spPr>
          <a:xfrm>
            <a:off x="443328" y="3000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Exemplo de conectividade</a:t>
            </a:r>
            <a:endParaRPr sz="2400"/>
          </a:p>
        </p:txBody>
      </p:sp>
      <p:sp>
        <p:nvSpPr>
          <p:cNvPr id="205" name="Google Shape;205;p26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26"/>
          <p:cNvSpPr/>
          <p:nvPr/>
        </p:nvSpPr>
        <p:spPr>
          <a:xfrm>
            <a:off x="5642650" y="877913"/>
            <a:ext cx="1433700" cy="125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5883700" y="2548350"/>
            <a:ext cx="1431000" cy="111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4003175" y="3163450"/>
            <a:ext cx="1499400" cy="121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4430751" y="4270569"/>
            <a:ext cx="8211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</a:rPr>
              <a:t>echo dot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525" y="1061463"/>
            <a:ext cx="865800" cy="9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>
            <a:off x="4899620" y="625613"/>
            <a:ext cx="92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</a:rPr>
              <a:t>smartphone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2598575" y="981423"/>
            <a:ext cx="1332000" cy="104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6"/>
          <p:cNvCxnSpPr>
            <a:stCxn id="212" idx="6"/>
            <a:endCxn id="206" idx="2"/>
          </p:cNvCxnSpPr>
          <p:nvPr/>
        </p:nvCxnSpPr>
        <p:spPr>
          <a:xfrm>
            <a:off x="3930575" y="1504923"/>
            <a:ext cx="171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638" y="892975"/>
            <a:ext cx="1253875" cy="12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025" y="3274558"/>
            <a:ext cx="1013700" cy="997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6202425" y="3619850"/>
            <a:ext cx="9540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</a:rPr>
              <a:t>amazfit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800" y="2672850"/>
            <a:ext cx="922800" cy="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/>
          <p:nvPr/>
        </p:nvSpPr>
        <p:spPr>
          <a:xfrm>
            <a:off x="1215125" y="2371075"/>
            <a:ext cx="1499400" cy="121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3275" y="2394473"/>
            <a:ext cx="1583106" cy="119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6"/>
          <p:cNvCxnSpPr>
            <a:stCxn id="218" idx="0"/>
            <a:endCxn id="212" idx="3"/>
          </p:cNvCxnSpPr>
          <p:nvPr/>
        </p:nvCxnSpPr>
        <p:spPr>
          <a:xfrm flipH="1" rot="10800000">
            <a:off x="1964825" y="1875175"/>
            <a:ext cx="828900" cy="4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6"/>
          <p:cNvSpPr txBox="1"/>
          <p:nvPr/>
        </p:nvSpPr>
        <p:spPr>
          <a:xfrm>
            <a:off x="1363475" y="3577500"/>
            <a:ext cx="1202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</a:rPr>
              <a:t>sensor de Gás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2566175" y="705388"/>
            <a:ext cx="9540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</a:rPr>
              <a:t>ESP32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223" name="Google Shape;223;p26"/>
          <p:cNvCxnSpPr>
            <a:stCxn id="212" idx="5"/>
            <a:endCxn id="207" idx="2"/>
          </p:cNvCxnSpPr>
          <p:nvPr/>
        </p:nvCxnSpPr>
        <p:spPr>
          <a:xfrm>
            <a:off x="3735508" y="1875094"/>
            <a:ext cx="2148300" cy="12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6"/>
          <p:cNvCxnSpPr>
            <a:stCxn id="212" idx="4"/>
          </p:cNvCxnSpPr>
          <p:nvPr/>
        </p:nvCxnSpPr>
        <p:spPr>
          <a:xfrm>
            <a:off x="3264575" y="2028423"/>
            <a:ext cx="1211400" cy="11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Google Shape;22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46025" y="1239061"/>
            <a:ext cx="531725" cy="53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67925" y="2030100"/>
            <a:ext cx="608150" cy="6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4138" y="2146838"/>
            <a:ext cx="608150" cy="6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77750" y="1256914"/>
            <a:ext cx="495871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2700" y="2274714"/>
            <a:ext cx="495871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2425" y="2638239"/>
            <a:ext cx="495871" cy="4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37" name="Google Shape;237;p27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Protocolos IoT X TCP/IP</a:t>
            </a:r>
            <a:endParaRPr sz="2400"/>
          </a:p>
        </p:txBody>
      </p:sp>
      <p:sp>
        <p:nvSpPr>
          <p:cNvPr id="238" name="Google Shape;238;p27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337" y="1077263"/>
            <a:ext cx="6843324" cy="29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Redes em IoT</a:t>
            </a:r>
            <a:endParaRPr sz="2400"/>
          </a:p>
        </p:txBody>
      </p:sp>
      <p:sp>
        <p:nvSpPr>
          <p:cNvPr id="247" name="Google Shape;247;p28"/>
          <p:cNvSpPr txBox="1"/>
          <p:nvPr/>
        </p:nvSpPr>
        <p:spPr>
          <a:xfrm>
            <a:off x="470075" y="1073275"/>
            <a:ext cx="5428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Redes de baixa capacidade e com perdas (LLN)</a:t>
            </a:r>
            <a:endParaRPr sz="1500"/>
          </a:p>
          <a:p>
            <a:pPr indent="-323850" lvl="1" marL="13716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Redes que operam com baixa potência e podem ter altas taxas de perda de dados.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Exemplos: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Wi-Fi HaLow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ZigBee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Z-Wave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Bluetooth Low Energy (BLE)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55" name="Google Shape;255;p29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Redes em IoT</a:t>
            </a:r>
            <a:endParaRPr sz="2400"/>
          </a:p>
        </p:txBody>
      </p:sp>
      <p:sp>
        <p:nvSpPr>
          <p:cNvPr id="256" name="Google Shape;256;p29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29"/>
          <p:cNvSpPr txBox="1"/>
          <p:nvPr/>
        </p:nvSpPr>
        <p:spPr>
          <a:xfrm>
            <a:off x="470075" y="1073275"/>
            <a:ext cx="5428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Redes de baixa capacidade e longo alcance (</a:t>
            </a:r>
            <a:r>
              <a:rPr lang="pt-BR" sz="1500">
                <a:solidFill>
                  <a:schemeClr val="dk1"/>
                </a:solidFill>
              </a:rPr>
              <a:t>LPWAN</a:t>
            </a:r>
            <a:r>
              <a:rPr lang="pt-BR" sz="1500"/>
              <a:t>): </a:t>
            </a:r>
            <a:endParaRPr sz="1500"/>
          </a:p>
          <a:p>
            <a:pPr indent="-323850" lvl="1" marL="13716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Utilizadas em aplicações IoT que necessitam de comunicação em longa distância e baixo consumo energético.</a:t>
            </a:r>
            <a:r>
              <a:rPr lang="pt-BR" sz="1500"/>
              <a:t> </a:t>
            </a:r>
            <a:endParaRPr sz="1500"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Exemplos:</a:t>
            </a:r>
            <a:endParaRPr sz="1500">
              <a:solidFill>
                <a:schemeClr val="dk1"/>
              </a:solidFill>
            </a:endParaRPr>
          </a:p>
          <a:p>
            <a:pPr indent="-323850" lvl="1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Sigfox</a:t>
            </a:r>
            <a:endParaRPr sz="1500">
              <a:solidFill>
                <a:schemeClr val="dk1"/>
              </a:solidFill>
            </a:endParaRPr>
          </a:p>
          <a:p>
            <a:pPr indent="-323850" lvl="1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LoRaWAN</a:t>
            </a:r>
            <a:endParaRPr sz="1500">
              <a:solidFill>
                <a:schemeClr val="dk1"/>
              </a:solidFill>
            </a:endParaRPr>
          </a:p>
          <a:p>
            <a:pPr indent="-323850" lvl="1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NB-IoT.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Sigfox</a:t>
            </a:r>
            <a:endParaRPr sz="2400"/>
          </a:p>
        </p:txBody>
      </p:sp>
      <p:sp>
        <p:nvSpPr>
          <p:cNvPr id="265" name="Google Shape;265;p30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6" name="Google Shape;266;p30"/>
          <p:cNvSpPr txBox="1"/>
          <p:nvPr/>
        </p:nvSpPr>
        <p:spPr>
          <a:xfrm>
            <a:off x="470075" y="928275"/>
            <a:ext cx="5947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Tecnologia </a:t>
            </a:r>
            <a:r>
              <a:rPr b="1" lang="pt-BR">
                <a:solidFill>
                  <a:schemeClr val="dk1"/>
                </a:solidFill>
              </a:rPr>
              <a:t>LPWAN </a:t>
            </a:r>
            <a:r>
              <a:rPr lang="pt-BR">
                <a:solidFill>
                  <a:schemeClr val="dk1"/>
                </a:solidFill>
              </a:rPr>
              <a:t>(Low-Power Wide-Area Network)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Criada pela empresa de mesmo nome, em </a:t>
            </a:r>
            <a:r>
              <a:rPr lang="pt-BR"/>
              <a:t>2010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Alcance de ~</a:t>
            </a:r>
            <a:r>
              <a:rPr b="1" lang="pt-BR"/>
              <a:t>10 km </a:t>
            </a:r>
            <a:r>
              <a:rPr lang="pt-BR"/>
              <a:t>em áreas urbanas, ~</a:t>
            </a:r>
            <a:r>
              <a:rPr b="1" lang="pt-BR"/>
              <a:t>50 km </a:t>
            </a:r>
            <a:r>
              <a:rPr lang="pt-BR"/>
              <a:t>em </a:t>
            </a:r>
            <a:r>
              <a:rPr lang="pt-BR"/>
              <a:t>áreas</a:t>
            </a:r>
            <a:r>
              <a:rPr lang="pt-BR"/>
              <a:t> rurais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No Brasil, opera em </a:t>
            </a:r>
            <a:r>
              <a:rPr b="1" lang="pt-BR"/>
              <a:t>902,2 MHz</a:t>
            </a:r>
            <a:r>
              <a:rPr lang="pt-BR"/>
              <a:t> e </a:t>
            </a:r>
            <a:r>
              <a:rPr b="1" lang="pt-BR"/>
              <a:t>920,8 MHz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Baixa velocidade, cerca de </a:t>
            </a:r>
            <a:r>
              <a:rPr b="1" lang="pt-BR"/>
              <a:t>100 bps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Equipamentos com </a:t>
            </a:r>
            <a:r>
              <a:rPr lang="pt-BR">
                <a:solidFill>
                  <a:schemeClr val="dk1"/>
                </a:solidFill>
              </a:rPr>
              <a:t>b</a:t>
            </a:r>
            <a:r>
              <a:rPr lang="pt-BR">
                <a:solidFill>
                  <a:schemeClr val="dk1"/>
                </a:solidFill>
              </a:rPr>
              <a:t>aixo uso de energia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Número limitado de mensagens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Uplink (equipamento -&gt; servidor) permite até </a:t>
            </a:r>
            <a:r>
              <a:rPr b="1" lang="pt-BR"/>
              <a:t>140 </a:t>
            </a:r>
            <a:r>
              <a:rPr b="1" lang="pt-BR"/>
              <a:t>mensagens</a:t>
            </a:r>
            <a:r>
              <a:rPr b="1" lang="pt-BR"/>
              <a:t> por dia</a:t>
            </a:r>
            <a:endParaRPr b="1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Downlink (servidor -&gt;</a:t>
            </a:r>
            <a:r>
              <a:rPr lang="pt-BR"/>
              <a:t> </a:t>
            </a:r>
            <a:r>
              <a:rPr lang="pt-BR"/>
              <a:t>equipamento) permite até </a:t>
            </a:r>
            <a:r>
              <a:rPr b="1" lang="pt-BR"/>
              <a:t>4 mensagens por dia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73" name="Google Shape;273;p31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Sigfox</a:t>
            </a:r>
            <a:endParaRPr sz="2400"/>
          </a:p>
        </p:txBody>
      </p:sp>
      <p:sp>
        <p:nvSpPr>
          <p:cNvPr id="274" name="Google Shape;274;p31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5" name="Google Shape;275;p31"/>
          <p:cNvSpPr txBox="1"/>
          <p:nvPr/>
        </p:nvSpPr>
        <p:spPr>
          <a:xfrm>
            <a:off x="470075" y="928275"/>
            <a:ext cx="59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50" y="1104350"/>
            <a:ext cx="8591275" cy="293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83" name="Google Shape;283;p32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Aplicações do </a:t>
            </a:r>
            <a:r>
              <a:rPr lang="pt-BR" sz="2400"/>
              <a:t>Sigfox</a:t>
            </a:r>
            <a:endParaRPr sz="2400"/>
          </a:p>
        </p:txBody>
      </p:sp>
      <p:sp>
        <p:nvSpPr>
          <p:cNvPr id="284" name="Google Shape;284;p32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5" name="Google Shape;285;p32"/>
          <p:cNvSpPr txBox="1"/>
          <p:nvPr/>
        </p:nvSpPr>
        <p:spPr>
          <a:xfrm>
            <a:off x="470075" y="928275"/>
            <a:ext cx="5947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Edifícios</a:t>
            </a:r>
            <a:r>
              <a:rPr b="1" lang="pt-BR"/>
              <a:t> inteligentes</a:t>
            </a:r>
            <a:r>
              <a:rPr lang="pt-BR"/>
              <a:t>:</a:t>
            </a:r>
            <a:r>
              <a:rPr lang="pt-BR"/>
              <a:t> medidores de água, temperatura, eletricidade, sensores de movimento, alarmes…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Indústria</a:t>
            </a:r>
            <a:r>
              <a:rPr lang="pt-BR"/>
              <a:t>: medidor de nível em silos, nível de gás em tanques…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Segurança</a:t>
            </a:r>
            <a:r>
              <a:rPr lang="pt-BR"/>
              <a:t>: S.O.S </a:t>
            </a:r>
            <a:r>
              <a:rPr lang="pt-BR"/>
              <a:t>Marítimo</a:t>
            </a:r>
            <a:r>
              <a:rPr lang="pt-BR"/>
              <a:t>, alarme de sismo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25" y="2814025"/>
            <a:ext cx="2073750" cy="18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0500" y="2840175"/>
            <a:ext cx="1340975" cy="18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9025" y="2814025"/>
            <a:ext cx="2421325" cy="1896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70075" y="797050"/>
            <a:ext cx="5256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Introdução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Vantagens em IoT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Desafios em IoT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Dispositivos e tecnologias em IoT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Redes IoT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Sigfox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LoRa e LoRaWAN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NB-IoT</a:t>
            </a:r>
            <a:endParaRPr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Exemplos de aplicações;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Conclusões</a:t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Agenda da Apresentação</a:t>
            </a:r>
            <a:endParaRPr sz="2400"/>
          </a:p>
        </p:txBody>
      </p:sp>
      <p:sp>
        <p:nvSpPr>
          <p:cNvPr id="74" name="Google Shape;74;p15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95" name="Google Shape;295;p33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NB-IoT</a:t>
            </a:r>
            <a:endParaRPr sz="2400"/>
          </a:p>
        </p:txBody>
      </p:sp>
      <p:sp>
        <p:nvSpPr>
          <p:cNvPr id="296" name="Google Shape;296;p33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7" name="Google Shape;297;p33"/>
          <p:cNvSpPr txBox="1"/>
          <p:nvPr/>
        </p:nvSpPr>
        <p:spPr>
          <a:xfrm>
            <a:off x="470075" y="928275"/>
            <a:ext cx="5947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Tecnologia </a:t>
            </a:r>
            <a:r>
              <a:rPr b="1" lang="pt-BR">
                <a:solidFill>
                  <a:schemeClr val="dk1"/>
                </a:solidFill>
              </a:rPr>
              <a:t>LPWAN </a:t>
            </a:r>
            <a:r>
              <a:rPr lang="pt-BR">
                <a:solidFill>
                  <a:schemeClr val="dk1"/>
                </a:solidFill>
              </a:rPr>
              <a:t>(Low-Power Wide-Area Network)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Criada por </a:t>
            </a:r>
            <a:r>
              <a:rPr b="1" lang="pt-BR">
                <a:solidFill>
                  <a:schemeClr val="dk1"/>
                </a:solidFill>
              </a:rPr>
              <a:t>3GPP </a:t>
            </a:r>
            <a:r>
              <a:rPr lang="pt-BR">
                <a:solidFill>
                  <a:schemeClr val="dk1"/>
                </a:solidFill>
              </a:rPr>
              <a:t>(3rd Generation Partnership Project) em 2016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Alternativa ao uso de redes celulares convencionais para IoT, que apesar de possuir ampla cobertura, consomem muita energia.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Opera no espectro de </a:t>
            </a:r>
            <a:r>
              <a:rPr b="1" lang="pt-BR">
                <a:solidFill>
                  <a:schemeClr val="dk1"/>
                </a:solidFill>
              </a:rPr>
              <a:t>180 kHz ~ 200 kHz</a:t>
            </a:r>
            <a:r>
              <a:rPr lang="pt-BR">
                <a:solidFill>
                  <a:schemeClr val="dk1"/>
                </a:solidFill>
              </a:rPr>
              <a:t>, compartilhando a banda com tecnologias como </a:t>
            </a:r>
            <a:r>
              <a:rPr b="1" lang="pt-BR">
                <a:solidFill>
                  <a:schemeClr val="dk1"/>
                </a:solidFill>
              </a:rPr>
              <a:t>GSM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b="1" lang="pt-BR">
                <a:solidFill>
                  <a:schemeClr val="dk1"/>
                </a:solidFill>
              </a:rPr>
              <a:t>LTE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É adequado para dispositivos estacionários que mandam poucas quantidades de dados (baixa velocidade, na casa de </a:t>
            </a:r>
            <a:r>
              <a:rPr b="1" lang="pt-BR">
                <a:solidFill>
                  <a:schemeClr val="dk1"/>
                </a:solidFill>
              </a:rPr>
              <a:t>kbps</a:t>
            </a:r>
            <a:r>
              <a:rPr lang="pt-BR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Existem 3 diferentes tipos de modo de operação do NB-IoT: </a:t>
            </a:r>
            <a:r>
              <a:rPr b="1" lang="pt-BR">
                <a:solidFill>
                  <a:schemeClr val="dk1"/>
                </a:solidFill>
              </a:rPr>
              <a:t>Standalone</a:t>
            </a:r>
            <a:r>
              <a:rPr lang="pt-BR">
                <a:solidFill>
                  <a:schemeClr val="dk1"/>
                </a:solidFill>
              </a:rPr>
              <a:t>, </a:t>
            </a:r>
            <a:r>
              <a:rPr b="1" lang="pt-BR">
                <a:solidFill>
                  <a:schemeClr val="dk1"/>
                </a:solidFill>
              </a:rPr>
              <a:t>In-band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b="1" lang="pt-BR">
                <a:solidFill>
                  <a:schemeClr val="dk1"/>
                </a:solidFill>
              </a:rPr>
              <a:t>Guard-band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04" name="Google Shape;304;p34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NB-IoT</a:t>
            </a:r>
            <a:endParaRPr sz="2400"/>
          </a:p>
        </p:txBody>
      </p:sp>
      <p:sp>
        <p:nvSpPr>
          <p:cNvPr id="305" name="Google Shape;305;p34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34"/>
          <p:cNvSpPr txBox="1"/>
          <p:nvPr/>
        </p:nvSpPr>
        <p:spPr>
          <a:xfrm>
            <a:off x="470075" y="928275"/>
            <a:ext cx="59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75" y="767112"/>
            <a:ext cx="8338652" cy="39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14" name="Google Shape;314;p35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Aplicações do </a:t>
            </a:r>
            <a:r>
              <a:rPr lang="pt-BR" sz="2400"/>
              <a:t>NB-IoT</a:t>
            </a:r>
            <a:endParaRPr sz="2400"/>
          </a:p>
        </p:txBody>
      </p:sp>
      <p:sp>
        <p:nvSpPr>
          <p:cNvPr id="315" name="Google Shape;315;p35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6" name="Google Shape;316;p35"/>
          <p:cNvSpPr txBox="1"/>
          <p:nvPr/>
        </p:nvSpPr>
        <p:spPr>
          <a:xfrm>
            <a:off x="470075" y="928275"/>
            <a:ext cx="5947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Medição Inteligente</a:t>
            </a:r>
            <a:r>
              <a:rPr lang="pt-BR"/>
              <a:t>: monitoramento de medidores de água e gás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Cidades Inteligentes</a:t>
            </a:r>
            <a:r>
              <a:rPr lang="pt-BR"/>
              <a:t>: </a:t>
            </a:r>
            <a:r>
              <a:rPr lang="pt-BR"/>
              <a:t>monitoramento</a:t>
            </a:r>
            <a:r>
              <a:rPr lang="pt-BR"/>
              <a:t> de condições ambientais, inspeção de estradas, controle de iluminação pública, etc…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Edifícios</a:t>
            </a:r>
            <a:r>
              <a:rPr b="1" lang="pt-BR"/>
              <a:t> Inteligentes</a:t>
            </a:r>
            <a:r>
              <a:rPr lang="pt-BR"/>
              <a:t>: alertas sobre manutenção </a:t>
            </a:r>
            <a:r>
              <a:rPr lang="pt-BR"/>
              <a:t>das</a:t>
            </a:r>
            <a:r>
              <a:rPr lang="pt-BR"/>
              <a:t> </a:t>
            </a:r>
            <a:r>
              <a:rPr lang="pt-BR"/>
              <a:t>instalações</a:t>
            </a:r>
            <a:r>
              <a:rPr lang="pt-BR"/>
              <a:t>, controle da temperatura e iluminação…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Rastreamento</a:t>
            </a:r>
            <a:r>
              <a:rPr lang="pt-BR"/>
              <a:t>: rastreamento de pessoas, animais e bens…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Agricultura</a:t>
            </a:r>
            <a:r>
              <a:rPr lang="pt-BR"/>
              <a:t>: monitoramento da temperatura e umidade do solo, rastreamento de atributos da terra como poluição, </a:t>
            </a:r>
            <a:r>
              <a:rPr lang="pt-BR"/>
              <a:t>ruído</a:t>
            </a:r>
            <a:r>
              <a:rPr lang="pt-BR"/>
              <a:t> e chuva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p36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LoRa e LoRaWAN</a:t>
            </a:r>
            <a:endParaRPr sz="2400"/>
          </a:p>
        </p:txBody>
      </p:sp>
      <p:sp>
        <p:nvSpPr>
          <p:cNvPr id="324" name="Google Shape;324;p36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875" y="1040825"/>
            <a:ext cx="1841786" cy="10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400" y="792200"/>
            <a:ext cx="3567775" cy="15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7337" y="1040831"/>
            <a:ext cx="1063625" cy="10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/>
        </p:nvSpPr>
        <p:spPr>
          <a:xfrm>
            <a:off x="372975" y="2306500"/>
            <a:ext cx="3340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T</a:t>
            </a:r>
            <a:r>
              <a:rPr lang="pt-BR" sz="1100">
                <a:solidFill>
                  <a:schemeClr val="dk1"/>
                </a:solidFill>
              </a:rPr>
              <a:t>ecnologia de modulação de rádio que atua na camada física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Permite a comunicação de longo alcance entre dispositivos finais e gateways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A taxa de transmissão dados do LoRa varia entre 300 bps e 50 kbps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Mantém um baixo consumo de energia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Possibilidade de comunicação bidirecional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5024000" y="2353100"/>
            <a:ext cx="3258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Protocolo de rede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U</a:t>
            </a:r>
            <a:r>
              <a:rPr lang="pt-BR" sz="1100">
                <a:solidFill>
                  <a:schemeClr val="dk1"/>
                </a:solidFill>
              </a:rPr>
              <a:t>tiliza a tecnologia LoRa para comunicação sem fio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O</a:t>
            </a:r>
            <a:r>
              <a:rPr lang="pt-BR" sz="1100">
                <a:solidFill>
                  <a:schemeClr val="dk1"/>
                </a:solidFill>
              </a:rPr>
              <a:t>rganiza a rede em uma arquitetura de estrela (gateways &gt; dispositivos finais &gt; servidor)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também gerencia aspectos como segurança da rede, alocação de endereços e controle de taxa de dados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36" name="Google Shape;336;p37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LoRaWAN</a:t>
            </a:r>
            <a:endParaRPr sz="2400"/>
          </a:p>
        </p:txBody>
      </p:sp>
      <p:sp>
        <p:nvSpPr>
          <p:cNvPr id="337" name="Google Shape;337;p37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8" name="Google Shape;338;p37"/>
          <p:cNvSpPr txBox="1"/>
          <p:nvPr/>
        </p:nvSpPr>
        <p:spPr>
          <a:xfrm>
            <a:off x="470075" y="940675"/>
            <a:ext cx="4284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É um exemplo de LPWAN portanto, o</a:t>
            </a:r>
            <a:r>
              <a:rPr lang="pt-BR"/>
              <a:t>ferece conectividade de longo alcance e baixo consumo de energia.</a:t>
            </a:r>
            <a:endParaRPr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Alcance de transmissão pode atingir 5 km em áreas urbanas e 20 km em áreas isoladas de interferências.</a:t>
            </a:r>
            <a:endParaRPr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Cada mensagem pode conter até 243 bytes de dados.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Possibilidade de rede privada, pública e comunitárias.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175" y="1250875"/>
            <a:ext cx="3363750" cy="20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8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38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LoRaWAN: Aplicações recomendadas</a:t>
            </a:r>
            <a:endParaRPr sz="2400"/>
          </a:p>
        </p:txBody>
      </p:sp>
      <p:sp>
        <p:nvSpPr>
          <p:cNvPr id="347" name="Google Shape;347;p38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8" name="Google Shape;348;p38"/>
          <p:cNvSpPr txBox="1"/>
          <p:nvPr/>
        </p:nvSpPr>
        <p:spPr>
          <a:xfrm>
            <a:off x="470075" y="940675"/>
            <a:ext cx="5761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Monitoramento Agrícola:</a:t>
            </a:r>
            <a:r>
              <a:rPr lang="pt-BR"/>
              <a:t> monitorar temperatura, umidade do solo, níveis de luz solar e padrões de irrigação. </a:t>
            </a:r>
            <a:endParaRPr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Cidades </a:t>
            </a:r>
            <a:r>
              <a:rPr b="1" lang="pt-BR"/>
              <a:t>Inteligentes</a:t>
            </a:r>
            <a:r>
              <a:rPr lang="pt-BR"/>
              <a:t>: gerenciamento de resíduos, monitoramento de estacionamento, iluminação pública inteligente e monitoramento de tráfego.</a:t>
            </a:r>
            <a:endParaRPr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Monitoramento de Ativos Industriais</a:t>
            </a:r>
            <a:r>
              <a:rPr lang="pt-BR"/>
              <a:t>: rastrear a localização e o status de ativos, como contêineres, máquinas e equipamentos.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55" name="Google Shape;355;p39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LoRaWAN: Aplicações não recomendadas</a:t>
            </a:r>
            <a:endParaRPr sz="2400"/>
          </a:p>
        </p:txBody>
      </p:sp>
      <p:sp>
        <p:nvSpPr>
          <p:cNvPr id="356" name="Google Shape;356;p39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7" name="Google Shape;357;p39"/>
          <p:cNvSpPr txBox="1"/>
          <p:nvPr/>
        </p:nvSpPr>
        <p:spPr>
          <a:xfrm>
            <a:off x="470075" y="940675"/>
            <a:ext cx="5699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Vigilância por vídeo em tempo real: </a:t>
            </a:r>
            <a:r>
              <a:rPr lang="pt-BR"/>
              <a:t>streaming de vídeo em tempo real, como sistemas de vigilância por vídeo, não são recomendadas devido às suas limitações de largura de banda e latência.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Sistemas de comunicação de emergência</a:t>
            </a:r>
            <a:r>
              <a:rPr lang="pt-BR"/>
              <a:t>: situações de emergência, como sistemas de alerta de desastres naturais ou comunicações de socorro em ambientes de alto risco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64" name="Google Shape;364;p40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Trabalhos Relacionados</a:t>
            </a:r>
            <a:endParaRPr sz="2400"/>
          </a:p>
        </p:txBody>
      </p:sp>
      <p:sp>
        <p:nvSpPr>
          <p:cNvPr id="365" name="Google Shape;365;p40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366" name="Google Shape;366;p40"/>
          <p:cNvGraphicFramePr/>
          <p:nvPr/>
        </p:nvGraphicFramePr>
        <p:xfrm>
          <a:off x="993588" y="1192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{B5FB1B48-B9EB-44D6-96E5-12C303AB87C7}</a:tableStyleId>
              </a:tblPr>
              <a:tblGrid>
                <a:gridCol w="779275"/>
                <a:gridCol w="805125"/>
                <a:gridCol w="1536825"/>
                <a:gridCol w="935125"/>
                <a:gridCol w="1798850"/>
                <a:gridCol w="1301600"/>
              </a:tblGrid>
              <a:tr h="67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Autor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Tecnologia de Comunicação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Variáveis Monitoradas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Cenário de Aplicação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Sensores e Dispositivos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Resumo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/>
                        <a:t>DUTRA </a:t>
                      </a:r>
                      <a:r>
                        <a:rPr i="1" lang="pt-BR" sz="1000"/>
                        <a:t>et al. </a:t>
                      </a:r>
                      <a:r>
                        <a:rPr lang="pt-BR" sz="1000"/>
                        <a:t>(2022)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Sigfox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/>
                        <a:t>Posicionamento de navios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Porto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iMCP-HT32SX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Monitoramento de terminais marítmos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/>
                        <a:t>PARRA </a:t>
                      </a:r>
                      <a:r>
                        <a:rPr i="1" lang="pt-BR" sz="1000"/>
                        <a:t>et al.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(2019)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LoRa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/>
                        <a:t>Corrente, tensão, radiação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solar e temperatura do ambiente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Campus Universitário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/>
                        <a:t>Arduino Nano, Raspberry PI, DHT22, DS18S20, RFM95W e HOPE RFM95W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Monitoramento de painéis </a:t>
                      </a:r>
                      <a:r>
                        <a:rPr lang="pt-BR" sz="1000"/>
                        <a:t>fotovoltaicos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Fazer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RF (Radiofrequência) 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Umidade, temperatura, Nitrogênio, fósforo e potássio.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Agricultura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Umidade, temperatura, NPK, ESP32, NRF24L01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Otimização de produção </a:t>
                      </a: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agrícola </a:t>
                      </a:r>
                      <a:r>
                        <a:rPr lang="pt-BR" sz="1000">
                          <a:solidFill>
                            <a:schemeClr val="dk1"/>
                          </a:solidFill>
                        </a:rPr>
                        <a:t>de arroz com IoT.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1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41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Conclusões</a:t>
            </a:r>
            <a:endParaRPr sz="2400"/>
          </a:p>
        </p:txBody>
      </p:sp>
      <p:sp>
        <p:nvSpPr>
          <p:cNvPr id="374" name="Google Shape;374;p41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5" name="Google Shape;375;p41"/>
          <p:cNvSpPr txBox="1"/>
          <p:nvPr/>
        </p:nvSpPr>
        <p:spPr>
          <a:xfrm>
            <a:off x="470075" y="904750"/>
            <a:ext cx="5633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Este trabalho</a:t>
            </a:r>
            <a:r>
              <a:rPr lang="pt-BR"/>
              <a:t> estabeleceu as bases para o entendimento das tecnologias envolvidas em IoT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Revisão de trabalhos permitiu identificar as tendências atuais e a importância do monitoramento remoto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Foi realizada uma análise das tecnologias de IoT, incluindo protocolos de comunicação e tecnologias de rede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idx="1" type="body"/>
          </p:nvPr>
        </p:nvSpPr>
        <p:spPr>
          <a:xfrm>
            <a:off x="615846" y="975425"/>
            <a:ext cx="7705500" cy="43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Donta, P. K. et al. (2022). Survey on recent advances in iot application layer protocols and machine learning scope for research directions. Digital Communications an</a:t>
            </a:r>
            <a:r>
              <a:rPr lang="pt-BR" sz="1000"/>
              <a:t>d </a:t>
            </a:r>
            <a:r>
              <a:rPr lang="pt-BR" sz="1000"/>
              <a:t>Networks, 8(5):727–744.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Dutra, G., Sampaio, D., Guedes, P., Cavalcanti, T., and Teixeira, J. M. (2022). Monitoramento dos navios em terminais mar ́ıtimos utilizando imcp-ht32sx e rede sigfox. In Congresso Brasileiro de Automatica-CBA, volume 3.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Jose, R. M., Joseph, N. T., and Binny, S. Smart farming via iot: A solution for monitoring rice productions.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Karagiannis, V. et al. (2015). A survey on application layer protocols for the internet of things. Transaction on IoT and Cloud computing, 3(1):11–17.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Kim, C.-M., Lim, S.-K., Jeong, J.-D., Choi, Y., and Koh, S.-J. (2022). 6lowpan over optical wireless communications for ipv6 transport in internet of things networks. IEEE Wireless Communications Letters, 11(6):1142–1145.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Ko, J., Terzis, A., Dawson-Haggerty, S., Culler, D. E., Hui, J. W., and Levis, P. (2011). Connecting low-power and lossy networks to the internet. IEEE Communications Magazine, 49(4):96–101.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Olsson, J. (2014). 6lowpan demystified. Texas Instruments, 13:1–13. Paredes Parra, J. M., Garcia Sanchez, A. J., Mateo-Aroca, A., and Molina Garcia,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(2019). An alternative internet-of-things solution based on lora for pv power plants:Data monitoring and management. Energies, 12(5).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81" name="Google Shape;381;p42"/>
          <p:cNvSpPr txBox="1"/>
          <p:nvPr>
            <p:ph type="title"/>
          </p:nvPr>
        </p:nvSpPr>
        <p:spPr>
          <a:xfrm>
            <a:off x="470065" y="274243"/>
            <a:ext cx="82038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Introdução</a:t>
            </a:r>
            <a:endParaRPr sz="2400"/>
          </a:p>
        </p:txBody>
      </p:sp>
      <p:sp>
        <p:nvSpPr>
          <p:cNvPr id="82" name="Google Shape;82;p16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16"/>
          <p:cNvSpPr txBox="1"/>
          <p:nvPr/>
        </p:nvSpPr>
        <p:spPr>
          <a:xfrm>
            <a:off x="470075" y="928275"/>
            <a:ext cx="6113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termo Internet das Coisas foi criado por Kevin Ashton em 1999 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Internet das Coisas refere-se à habilidade de interconectar objetos físicos, transmitindo informações sobre o estado e operação 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Por meio de sensores e dispositivos é possível monitorar a eficiência, detectar falhas, otimizar e integrar diferentes sistemas remotamente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Na IoT, cada objeto inteligente é percebido como um nó da rede, podendo interagir com humanos ou entre os próprios objetos, denominada comunicação máquina para máquina (M2M).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700" y="975125"/>
            <a:ext cx="2193626" cy="21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470075" y="928275"/>
            <a:ext cx="5947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Está ganhando muita importância em campos, como negócios, indústria, eletrônicos de consumo, automotivo e muito mais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Segundo a Machina Research, os objetos conectados serão responsáveis ​​por mais de 25 bilhões de conexões até 2025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Atualmente, 16 bilhões de objetos estão conectados pela IoT,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Indústrias, cidades inteligentes e casas inteligentes contribuindo com o maior número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Introdução</a:t>
            </a:r>
            <a:endParaRPr sz="2400"/>
          </a:p>
        </p:txBody>
      </p:sp>
      <p:sp>
        <p:nvSpPr>
          <p:cNvPr id="93" name="Google Shape;93;p17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700" y="975125"/>
            <a:ext cx="2193626" cy="21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Etapas IoT</a:t>
            </a:r>
            <a:endParaRPr sz="2400"/>
          </a:p>
        </p:txBody>
      </p:sp>
      <p:sp>
        <p:nvSpPr>
          <p:cNvPr id="102" name="Google Shape;102;p18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18"/>
          <p:cNvSpPr txBox="1"/>
          <p:nvPr/>
        </p:nvSpPr>
        <p:spPr>
          <a:xfrm>
            <a:off x="470075" y="928275"/>
            <a:ext cx="625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pt-BR">
                <a:solidFill>
                  <a:schemeClr val="dk1"/>
                </a:solidFill>
              </a:rPr>
              <a:t>Coleta de dados</a:t>
            </a:r>
            <a:r>
              <a:rPr lang="pt-BR">
                <a:solidFill>
                  <a:schemeClr val="dk1"/>
                </a:solidFill>
              </a:rPr>
              <a:t>: S</a:t>
            </a:r>
            <a:r>
              <a:rPr lang="pt-BR">
                <a:solidFill>
                  <a:schemeClr val="dk1"/>
                </a:solidFill>
              </a:rPr>
              <a:t>ensores e </a:t>
            </a:r>
            <a:r>
              <a:rPr lang="pt-BR">
                <a:solidFill>
                  <a:schemeClr val="dk1"/>
                </a:solidFill>
              </a:rPr>
              <a:t>microcontroladores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pt-BR">
                <a:solidFill>
                  <a:schemeClr val="dk1"/>
                </a:solidFill>
              </a:rPr>
              <a:t>Agrupamento e transferência de dados</a:t>
            </a:r>
            <a:r>
              <a:rPr lang="pt-BR">
                <a:solidFill>
                  <a:schemeClr val="dk1"/>
                </a:solidFill>
              </a:rPr>
              <a:t>: Hub ou gateway 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pt-BR">
                <a:solidFill>
                  <a:schemeClr val="dk1"/>
                </a:solidFill>
              </a:rPr>
              <a:t>Análise</a:t>
            </a:r>
            <a:r>
              <a:rPr b="1" lang="pt-BR">
                <a:solidFill>
                  <a:schemeClr val="dk1"/>
                </a:solidFill>
              </a:rPr>
              <a:t> e tomada de decisão</a:t>
            </a:r>
            <a:r>
              <a:rPr lang="pt-BR">
                <a:solidFill>
                  <a:schemeClr val="dk1"/>
                </a:solidFill>
              </a:rPr>
              <a:t>: Interface de </a:t>
            </a:r>
            <a:r>
              <a:rPr lang="pt-BR">
                <a:solidFill>
                  <a:schemeClr val="dk1"/>
                </a:solidFill>
              </a:rPr>
              <a:t>usuário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0" r="36648" t="38635"/>
          <a:stretch/>
        </p:blipFill>
        <p:spPr>
          <a:xfrm>
            <a:off x="1776800" y="2704800"/>
            <a:ext cx="3701750" cy="20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-3723" l="81644" r="0" t="0"/>
          <a:stretch/>
        </p:blipFill>
        <p:spPr>
          <a:xfrm>
            <a:off x="5275150" y="1439450"/>
            <a:ext cx="1072526" cy="34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Vantagens de Redes IoT</a:t>
            </a:r>
            <a:endParaRPr sz="2400"/>
          </a:p>
        </p:txBody>
      </p:sp>
      <p:sp>
        <p:nvSpPr>
          <p:cNvPr id="113" name="Google Shape;113;p19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" name="Google Shape;114;p19"/>
          <p:cNvSpPr txBox="1"/>
          <p:nvPr/>
        </p:nvSpPr>
        <p:spPr>
          <a:xfrm>
            <a:off x="470075" y="928275"/>
            <a:ext cx="6252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>
                <a:solidFill>
                  <a:schemeClr val="dk1"/>
                </a:solidFill>
              </a:rPr>
              <a:t>Monitoramento Remoto</a:t>
            </a:r>
            <a:r>
              <a:rPr lang="pt-BR">
                <a:solidFill>
                  <a:schemeClr val="dk1"/>
                </a:solidFill>
              </a:rPr>
              <a:t>: Controle à distância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>
                <a:solidFill>
                  <a:schemeClr val="dk1"/>
                </a:solidFill>
              </a:rPr>
              <a:t>Eficiência Operacional</a:t>
            </a:r>
            <a:r>
              <a:rPr lang="pt-BR">
                <a:solidFill>
                  <a:schemeClr val="dk1"/>
                </a:solidFill>
              </a:rPr>
              <a:t>: Automação e redução de erros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>
                <a:solidFill>
                  <a:schemeClr val="dk1"/>
                </a:solidFill>
              </a:rPr>
              <a:t>Coleta de Dados em Tempo Real</a:t>
            </a:r>
            <a:r>
              <a:rPr lang="pt-BR">
                <a:solidFill>
                  <a:schemeClr val="dk1"/>
                </a:solidFill>
              </a:rPr>
              <a:t>: insights importantes para tomada de decisões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>
                <a:solidFill>
                  <a:schemeClr val="dk1"/>
                </a:solidFill>
              </a:rPr>
              <a:t>Integração de Sistemas</a:t>
            </a:r>
            <a:r>
              <a:rPr lang="pt-BR">
                <a:solidFill>
                  <a:schemeClr val="dk1"/>
                </a:solidFill>
              </a:rPr>
              <a:t>: Comunicação entre dispositivos diversos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>
                <a:solidFill>
                  <a:schemeClr val="dk1"/>
                </a:solidFill>
              </a:rPr>
              <a:t>Redução de Custos</a:t>
            </a:r>
            <a:r>
              <a:rPr lang="pt-BR">
                <a:solidFill>
                  <a:schemeClr val="dk1"/>
                </a:solidFill>
              </a:rPr>
              <a:t>: Economia operacional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>
                <a:solidFill>
                  <a:schemeClr val="dk1"/>
                </a:solidFill>
              </a:rPr>
              <a:t>Experiência do Usuário</a:t>
            </a:r>
            <a:r>
              <a:rPr lang="pt-BR">
                <a:solidFill>
                  <a:schemeClr val="dk1"/>
                </a:solidFill>
              </a:rPr>
              <a:t>:  Conveniência e personalização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>
                <a:solidFill>
                  <a:schemeClr val="dk1"/>
                </a:solidFill>
              </a:rPr>
              <a:t>Inovação e Competitividade</a:t>
            </a:r>
            <a:r>
              <a:rPr lang="pt-BR">
                <a:solidFill>
                  <a:schemeClr val="dk1"/>
                </a:solidFill>
              </a:rPr>
              <a:t>: Destaque e diferenciação no mercado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375" y="516850"/>
            <a:ext cx="1588726" cy="1588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20000" dist="1047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Desafios </a:t>
            </a:r>
            <a:r>
              <a:rPr lang="pt-BR" sz="2400"/>
              <a:t>de Redes IoT</a:t>
            </a:r>
            <a:endParaRPr sz="2400"/>
          </a:p>
        </p:txBody>
      </p:sp>
      <p:sp>
        <p:nvSpPr>
          <p:cNvPr id="123" name="Google Shape;123;p20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" name="Google Shape;124;p20"/>
          <p:cNvSpPr txBox="1"/>
          <p:nvPr/>
        </p:nvSpPr>
        <p:spPr>
          <a:xfrm>
            <a:off x="470075" y="928275"/>
            <a:ext cx="5566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Cada aplicação tem requisitos específicos de funcionamento como: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Alcance para transmissão dos dados;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Tamanho de pacote;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Velocidade de transmissão;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Precisão do sensores;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Temperatura ambiente para operação;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Tolerância a perda de pacotes.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Na IoT, os recursos dos dispositivos como, memória, processamento e energia são restritos.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Não é possível ter uma única tecnologias que cobre todas as lacunas das aplicações.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450" y="1161375"/>
            <a:ext cx="1885225" cy="1885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209550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Desafios de Redes IoT</a:t>
            </a:r>
            <a:endParaRPr sz="2400"/>
          </a:p>
        </p:txBody>
      </p:sp>
      <p:sp>
        <p:nvSpPr>
          <p:cNvPr id="133" name="Google Shape;133;p21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" name="Google Shape;134;p21"/>
          <p:cNvSpPr txBox="1"/>
          <p:nvPr/>
        </p:nvSpPr>
        <p:spPr>
          <a:xfrm>
            <a:off x="470075" y="928275"/>
            <a:ext cx="5745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Outro desafio a ser enfrentado na IoT é em relação ao </a:t>
            </a:r>
            <a:r>
              <a:rPr lang="pt-BR">
                <a:solidFill>
                  <a:schemeClr val="dk1"/>
                </a:solidFill>
              </a:rPr>
              <a:t>roteamento</a:t>
            </a:r>
            <a:r>
              <a:rPr lang="pt-BR">
                <a:solidFill>
                  <a:schemeClr val="dk1"/>
                </a:solidFill>
              </a:rPr>
              <a:t> de dispositivos visto a quantidade de IP’s </a:t>
            </a:r>
            <a:r>
              <a:rPr lang="pt-BR">
                <a:solidFill>
                  <a:schemeClr val="dk1"/>
                </a:solidFill>
              </a:rPr>
              <a:t>disponíveis</a:t>
            </a:r>
            <a:r>
              <a:rPr lang="pt-BR">
                <a:solidFill>
                  <a:schemeClr val="dk1"/>
                </a:solidFill>
              </a:rPr>
              <a:t> com IPV4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Protocolo de Internet versão 6 (IPv6) utiliza endereço de 128 bits, aumentando significativamente o número de endereços disponíveis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IPV6 possibilita o envio de pacotes de 1280 byte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O tamanho do pacote IPV6 é um limitador em IoT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Hardware IoT restrito permite o envio de pacotes com tamanho máximo de 127 bytes e cabeçalho de 40 bytes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162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pt-BR" sz="11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6LoWPAN</a:t>
            </a:r>
            <a:endParaRPr>
              <a:solidFill>
                <a:schemeClr val="dk1"/>
              </a:solidFill>
            </a:endParaRPr>
          </a:p>
          <a:p>
            <a:pPr indent="-301625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lang="pt-BR">
                <a:solidFill>
                  <a:schemeClr val="dk1"/>
                </a:solidFill>
              </a:rPr>
              <a:t>Mecanismos para otimizar a comunicação, como compressão de cabeçalho, fragmentação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Pode atingir no máximo 250 Kbps de taxa de transmissão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450" y="1161375"/>
            <a:ext cx="1885225" cy="1885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209550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Desafios de Redes IoT</a:t>
            </a:r>
            <a:endParaRPr sz="2400"/>
          </a:p>
        </p:txBody>
      </p:sp>
      <p:sp>
        <p:nvSpPr>
          <p:cNvPr id="143" name="Google Shape;143;p22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" name="Google Shape;144;p22"/>
          <p:cNvSpPr txBox="1"/>
          <p:nvPr/>
        </p:nvSpPr>
        <p:spPr>
          <a:xfrm>
            <a:off x="470075" y="928275"/>
            <a:ext cx="6252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</a:t>
            </a:r>
            <a:r>
              <a:rPr lang="pt-BR">
                <a:solidFill>
                  <a:schemeClr val="dk1"/>
                </a:solidFill>
              </a:rPr>
              <a:t> primeiro aspecto que deve ser considerado no desenvolvimento de aplicações IoT é identificar corretamente os requisitos do sistema.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fragmentação do mercado com variedade de: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Produtos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Protocolos de comunicação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Tecnologias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498" y="1736300"/>
            <a:ext cx="2217225" cy="2217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0955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